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</p:sldMasterIdLst>
  <p:notesMasterIdLst>
    <p:notesMasterId r:id="rId14"/>
  </p:notesMasterIdLst>
  <p:handoutMasterIdLst>
    <p:handoutMasterId r:id="rId15"/>
  </p:handoutMasterIdLst>
  <p:sldIdLst>
    <p:sldId id="388" r:id="rId5"/>
    <p:sldId id="389" r:id="rId6"/>
    <p:sldId id="390" r:id="rId7"/>
    <p:sldId id="391" r:id="rId8"/>
    <p:sldId id="392" r:id="rId9"/>
    <p:sldId id="393" r:id="rId10"/>
    <p:sldId id="394" r:id="rId11"/>
    <p:sldId id="401" r:id="rId12"/>
    <p:sldId id="395" r:id="rId13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001" autoAdjust="0"/>
    <p:restoredTop sz="94634" autoAdjust="0"/>
  </p:normalViewPr>
  <p:slideViewPr>
    <p:cSldViewPr snapToGrid="0">
      <p:cViewPr varScale="1">
        <p:scale>
          <a:sx n="81" d="100"/>
          <a:sy n="81" d="100"/>
        </p:scale>
        <p:origin x="-66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F5CD494-5ED3-4F07-9A71-6C23A98F4C56}" type="datetime1">
              <a:rPr lang="pl-PL" smtClean="0"/>
              <a:pPr rtl="0"/>
              <a:t>15.05.2020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5A2F8B-77F4-4019-B743-01D21DFE6C61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673245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1DF42-0B56-4C38-8946-02AE32186FC0}" type="datetime1">
              <a:rPr lang="pl-PL" smtClean="0"/>
              <a:pPr/>
              <a:t>15.05.2020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F937A20-946F-4FE9-9157-769BA906E7B5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xmlns="" val="1860623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rtlCol="0"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 rtlCol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DD01F335-65D2-44E6-8569-DC6B72C775D8}" type="datetime1">
              <a:rPr lang="pl-PL" smtClean="0"/>
              <a:pPr/>
              <a:t>15.05.2020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B644C72-AE49-4125-9E06-DAC45C4DA724}" type="datetime1">
              <a:rPr lang="pl-PL" smtClean="0"/>
              <a:pPr/>
              <a:t>15.05.2020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E8E0B20-FFE5-4986-94BD-0E4A88F81657}" type="datetime1">
              <a:rPr lang="pl-PL" smtClean="0"/>
              <a:pPr/>
              <a:t>15.05.2020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65438D7-4C95-46AE-8D1D-B574E59BC03F}" type="datetime1">
              <a:rPr lang="pl-PL" smtClean="0"/>
              <a:pPr/>
              <a:t>15.05.2020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rtlCol="0"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B1FBC18-3853-4505-8B17-7E3B9A639A87}" type="datetime1">
              <a:rPr lang="pl-PL" smtClean="0"/>
              <a:pPr/>
              <a:t>15.05.2020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B761630-A1A7-4A38-9C18-B478B687265D}" type="datetime1">
              <a:rPr lang="pl-PL" smtClean="0"/>
              <a:pPr/>
              <a:t>15.05.2020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676656" y="2040467"/>
            <a:ext cx="4663440" cy="723400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6007608" y="2038435"/>
            <a:ext cx="4663440" cy="722376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E9FDAB1-3D38-419B-B901-A0ADD40D2EDD}" type="datetime1">
              <a:rPr lang="pl-PL" smtClean="0"/>
              <a:pPr/>
              <a:t>15.05.2020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982AFB9-9840-4DF1-87D0-CCB2BB3C2857}" type="datetime1">
              <a:rPr lang="pl-PL" smtClean="0"/>
              <a:pPr/>
              <a:t>15.05.2020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FBFF188-6F7B-4761-B979-04FE8DA204BF}" type="datetime1">
              <a:rPr lang="pl-PL" smtClean="0"/>
              <a:pPr/>
              <a:t>15.05.2020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rtlCol="0"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noProof="0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83366DC-981E-436A-A52A-BAF9341B56AB}" type="datetime1">
              <a:rPr lang="pl-PL" smtClean="0"/>
              <a:pPr/>
              <a:t>15.05.2020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rtlCol="0"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12" name="Data — symbol zastępczy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74E96F5-944F-45EC-B5A3-FF05FF452A97}" type="datetime1">
              <a:rPr lang="pl-PL" smtClean="0"/>
              <a:pPr/>
              <a:t>15.05.2020</a:t>
            </a:fld>
            <a:endParaRPr lang="pl-PL" dirty="0"/>
          </a:p>
        </p:txBody>
      </p:sp>
      <p:sp>
        <p:nvSpPr>
          <p:cNvPr id="13" name="Stopka — symbol zastępczy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14" name="Numer slajdu — symbol zastępczy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F2220BD-0B13-4321-B182-E31C2DBB7CC6}" type="datetime1">
              <a:rPr lang="pl-PL" smtClean="0"/>
              <a:pPr/>
              <a:t>15.05.2020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wedge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e9183b12080572b267319ec40c75a6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583"/>
            <a:ext cx="12192000" cy="687365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7224" y="499532"/>
            <a:ext cx="10772775" cy="5279475"/>
          </a:xfrm>
        </p:spPr>
        <p:txBody>
          <a:bodyPr/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Lekcje języka rosyjskiego w VI LO                           w Kielcach</a:t>
            </a:r>
            <a:endParaRPr lang="pl-PL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4592" y="1947672"/>
            <a:ext cx="11841480" cy="420624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accent2"/>
                </a:solidFill>
              </a:rPr>
              <a:t>Jeśli spośród  pozostałych prezentacji wykonanych na Dzień Otwarty VI Liceum Ogólnokształcącego                   w Kielcach wybrałeś właśnie tę, zakładam że twoim skrytym marzeniem jest szalona wyprawa na dzikie, niezdobyte tereny Rosji. Czy chcesz przedzierać się przez knieje i zaglądać do obcych wiosek lub próbować miejscowych smakołyków po wygranej walce z niedźwiedziami w leśnych ostępach? Czy może Twoim celem jest kolej transsyberyjska, do której wsiądziesz po uprzednim przejściu całej Moskwy wzdłuż i wszerz? </a:t>
            </a:r>
          </a:p>
          <a:p>
            <a:pPr algn="ctr"/>
            <a:r>
              <a:rPr lang="pl-PL" dirty="0" smtClean="0">
                <a:solidFill>
                  <a:schemeClr val="accent2"/>
                </a:solidFill>
              </a:rPr>
              <a:t>Jednak aby spełnić swe fantasmagorie musisz zacząć od podstaw, stanąć na starcie i powoli krok, za krokiem, zacząć zbliżać się do wyznaczonego celu. Ale nie przejmuj się! Z nami żadna literka z cyrylicy nie będzie Ci straszna! Jesteśmy tutaj, aby pomóc Ci dotrzeć na Czerwony Plac  ;) </a:t>
            </a:r>
            <a:r>
              <a:rPr lang="pl-PL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endParaRPr lang="pl-PL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30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286" y="201167"/>
            <a:ext cx="8018562" cy="4516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310896" y="4882896"/>
            <a:ext cx="11503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/>
              <a:t>Wybrane profile z każdego rocznika mają w swoim programie nauczania język rosyjski. Nasze zajęcia odbywają się w sali językowej (na zdjęciu powyżej). W ich trakcie realizujemy nie tylko tematy oferowane nam przez podręcznik, ale również oglądamy filmy czy  bajki rosyjskie (np. „Masza i Niedźwiedź”, „Wilk i zając”). </a:t>
            </a:r>
            <a:endParaRPr lang="pl-PL" sz="2400" dirty="0"/>
          </a:p>
        </p:txBody>
      </p:sp>
    </p:spTree>
  </p:cSld>
  <p:clrMapOvr>
    <a:masterClrMapping/>
  </p:clrMapOvr>
  <p:transition spd="slow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35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846" y="210312"/>
            <a:ext cx="5128957" cy="2888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219456" y="3419856"/>
            <a:ext cx="572414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W tym roku wraz z naszą Panią Profesor postanowiliśmy zorganizować rosyjską wigilię, na której pojawiły się tradycyjne świąteczne potrawy, takie jak  pielmieni czy kutia. </a:t>
            </a:r>
          </a:p>
          <a:p>
            <a:r>
              <a:rPr lang="pl-PL" sz="2400" dirty="0" smtClean="0"/>
              <a:t>Zajęcia pozwalają nam również poznawać kulturę Rosji  poprzez różnorodne anegdoty czy twórczość artystów stamtąd pochodzących.</a:t>
            </a:r>
          </a:p>
          <a:p>
            <a:endParaRPr lang="pl-PL" dirty="0"/>
          </a:p>
        </p:txBody>
      </p:sp>
      <p:pic>
        <p:nvPicPr>
          <p:cNvPr id="5" name="Obraz 4" descr="96295476_3023438471054032_208238715227183513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0" y="521208"/>
            <a:ext cx="5449824" cy="4087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304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062" y="3675888"/>
            <a:ext cx="5145191" cy="2898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DSC030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75" y="137160"/>
            <a:ext cx="5243495" cy="2953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5998464" y="777240"/>
            <a:ext cx="5687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tx2"/>
                </a:solidFill>
              </a:rPr>
              <a:t>Poznajemy język dzięki wielu tekstom, tłumaczeniom, materiałom fonetycznym czy rozmowom. Często pracujemy w grupach, a nasze rozwiązania lekcyjnych zadań są wynikiem koleżeńskiej pomocy.</a:t>
            </a:r>
            <a:endParaRPr lang="pl-PL" sz="2400" dirty="0">
              <a:solidFill>
                <a:schemeClr val="tx2"/>
              </a:solidFill>
            </a:endParaRPr>
          </a:p>
        </p:txBody>
      </p:sp>
      <p:pic>
        <p:nvPicPr>
          <p:cNvPr id="6" name="Obraz 5" descr="96852298_267398264389887_5180463297576566784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488" y="2788920"/>
            <a:ext cx="5096256" cy="3822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34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462" y="338328"/>
            <a:ext cx="5437398" cy="3062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2333244" y="4123944"/>
            <a:ext cx="7525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accent1"/>
                </a:solidFill>
              </a:rPr>
              <a:t>I choć rosyjska gramatyka niejednokrotnie daje nam w kość, atmosfera na lekcji pomaga uporać się nawet z imiesłowami przymiotnikowymi czynnymi  w zdaniu wielokrotnie złożonym   </a:t>
            </a:r>
            <a:r>
              <a:rPr lang="pl-PL" sz="2400" dirty="0" smtClean="0">
                <a:solidFill>
                  <a:schemeClr val="accent1"/>
                </a:solidFill>
                <a:sym typeface="Wingdings" pitchFamily="2" charset="2"/>
              </a:rPr>
              <a:t></a:t>
            </a:r>
            <a:endParaRPr lang="pl-PL" sz="2400" dirty="0">
              <a:solidFill>
                <a:schemeClr val="accent1"/>
              </a:solidFill>
            </a:endParaRPr>
          </a:p>
        </p:txBody>
      </p:sp>
      <p:pic>
        <p:nvPicPr>
          <p:cNvPr id="7" name="Obraz 6" descr="received_85736946141465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22003" y="-842866"/>
            <a:ext cx="3022662" cy="5373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12060936" cy="6858000"/>
          </a:xfrm>
        </p:spPr>
        <p:txBody>
          <a:bodyPr/>
          <a:lstStyle/>
          <a:p>
            <a:endParaRPr lang="pl-PL" dirty="0" smtClean="0"/>
          </a:p>
          <a:p>
            <a:endParaRPr lang="pl-PL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endParaRPr lang="pl-PL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W naszej szkole zdarzają się uczniowie, którzy realizują program w ramach indywidualnego toku nauczania. Na takich zajęciach Pani Profesor pomaga chętnym w przygotowaniu do Ogólnopolskiej Olimpiady Języka Rosyjskiego czy rozszerzonej matury. Jako osoba, która bierze czynny udział w takich lekcjach, śmiało mogę stwierdzić, że dodatkowe materiały zdecydowanie poszerzają mój zakres wiedzy i dają możliwości sprawdzenia swoich umiejętności na płaszczyznach zazwyczaj niedostępnych przeciętnemu uczniowi. Praca, choć wymagająca, przynosi wiele pozytywnych efektów.</a:t>
            </a:r>
          </a:p>
          <a:p>
            <a:pPr algn="just"/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Należy jednak brać pod uwagę, że wybór indywidualnego toku nauczania pociąga za sobą większą ilość szkolnych obowiązków i ćwiczeń do wykonania. Pomimo tego stwierdzam, iż naprawdę warto. W nowym roku czekamy na nowych chętnych. </a:t>
            </a: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Być może to właśnie 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</a:rPr>
              <a:t>Ty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 dołączysz do naszego grona?</a:t>
            </a: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1484-what-does-it-mean-to-get-victory-over-sin-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1281" y="2154888"/>
            <a:ext cx="7656767" cy="3828384"/>
          </a:xfrm>
        </p:spPr>
      </p:pic>
      <p:sp>
        <p:nvSpPr>
          <p:cNvPr id="7" name="pole tekstowe 6"/>
          <p:cNvSpPr txBox="1"/>
          <p:nvPr/>
        </p:nvSpPr>
        <p:spPr>
          <a:xfrm>
            <a:off x="557784" y="822960"/>
            <a:ext cx="33649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dirty="0" smtClean="0">
              <a:solidFill>
                <a:srgbClr val="FFC000"/>
              </a:solidFill>
            </a:endParaRPr>
          </a:p>
          <a:p>
            <a:pPr algn="ctr"/>
            <a:endParaRPr lang="pl-PL" sz="2400" dirty="0" smtClean="0">
              <a:solidFill>
                <a:srgbClr val="FFC000"/>
              </a:solidFill>
            </a:endParaRPr>
          </a:p>
          <a:p>
            <a:pPr algn="ctr"/>
            <a:endParaRPr lang="ru-RU" sz="2400" dirty="0" smtClean="0">
              <a:solidFill>
                <a:srgbClr val="FFC000"/>
              </a:solidFill>
            </a:endParaRPr>
          </a:p>
          <a:p>
            <a:pPr algn="ctr"/>
            <a:r>
              <a:rPr lang="pl-PL" sz="2400" dirty="0" smtClean="0">
                <a:solidFill>
                  <a:srgbClr val="FFC000"/>
                </a:solidFill>
              </a:rPr>
              <a:t>W ubiegłych latach, dzięki  nauczaniu i pomocy naszej Pani Profesor, VI LO mogło poszczycić się dwoma wspaniałymi finalistkami  Olimpiady Języka Rosyjskiego. Oprócz tego, maturzyści, podejmujący próbę zmierzenia się z owym językiem w czasie swego egzaminu dojrzałości, osiągają wysokie wyniki.</a:t>
            </a:r>
            <a:endParaRPr lang="pl-PL" sz="2400" dirty="0">
              <a:solidFill>
                <a:srgbClr val="FFC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599688" y="347472"/>
            <a:ext cx="4992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</a:rPr>
              <a:t>Без труда не вынешь рыбку из пруда!</a:t>
            </a:r>
            <a:endParaRPr lang="pl-PL" sz="2400" dirty="0" smtClean="0">
              <a:solidFill>
                <a:schemeClr val="accent1"/>
              </a:solidFill>
            </a:endParaRPr>
          </a:p>
          <a:p>
            <a:pPr algn="ctr"/>
            <a:r>
              <a:rPr lang="pl-PL" sz="2400" dirty="0" smtClean="0">
                <a:solidFill>
                  <a:schemeClr val="accent1"/>
                </a:solidFill>
              </a:rPr>
              <a:t>- </a:t>
            </a:r>
          </a:p>
          <a:p>
            <a:pPr algn="ctr"/>
            <a:r>
              <a:rPr lang="pl-PL" sz="2400" dirty="0" smtClean="0">
                <a:solidFill>
                  <a:schemeClr val="accent1"/>
                </a:solidFill>
              </a:rPr>
              <a:t>Bez pracy nie ma kołaczy!</a:t>
            </a:r>
          </a:p>
        </p:txBody>
      </p:sp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8080" y="0"/>
            <a:ext cx="10772775" cy="1658198"/>
          </a:xfrm>
        </p:spPr>
        <p:txBody>
          <a:bodyPr/>
          <a:lstStyle/>
          <a:p>
            <a:pPr algn="ctr"/>
            <a:r>
              <a:rPr lang="pl-PL" dirty="0" smtClean="0"/>
              <a:t>Zapraszamy na rosyjski!</a:t>
            </a:r>
            <a:endParaRPr lang="pl-PL" dirty="0"/>
          </a:p>
        </p:txBody>
      </p:sp>
      <p:pic>
        <p:nvPicPr>
          <p:cNvPr id="4" name="Symbol zastępczy zawartości 3" descr="20200507_1833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1878" y="1960197"/>
            <a:ext cx="4896273" cy="4638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DSC04135.JPG"/>
          <p:cNvPicPr>
            <a:picLocks noChangeAspect="1"/>
          </p:cNvPicPr>
          <p:nvPr/>
        </p:nvPicPr>
        <p:blipFill>
          <a:blip r:embed="rId3"/>
          <a:srcRect l="17956" t="24400" r="19633"/>
          <a:stretch>
            <a:fillRect/>
          </a:stretch>
        </p:blipFill>
        <p:spPr>
          <a:xfrm>
            <a:off x="6071616" y="2605940"/>
            <a:ext cx="5266944" cy="3593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theme/theme1.xml><?xml version="1.0" encoding="utf-8"?>
<a:theme xmlns:a="http://schemas.openxmlformats.org/drawingml/2006/main" name="tf22529792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Niestandardowy 3">
      <a:majorFont>
        <a:latin typeface="Monotype Corsiva"/>
        <a:ea typeface=""/>
        <a:cs typeface=""/>
      </a:majorFont>
      <a:minorFont>
        <a:latin typeface="Monotype Corsiva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6806252_TF22529792.potx" id="{E9BAD4CE-A260-43A4-A07A-69E4BE88046C}" vid="{725085A2-CC74-4E17-8914-BE2B2BEA27D1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C149337-CC20-42E7-8327-E5212BE344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1AEF4D-E1F1-46B8-8C58-B490BFDD64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13C901-7F07-466C-BBFB-37B66ED1F69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tf22529792</Template>
  <TotalTime>0</TotalTime>
  <Words>478</Words>
  <Application>Microsoft Office PowerPoint</Application>
  <PresentationFormat>Niestandardowy</PresentationFormat>
  <Paragraphs>22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tf22529792</vt:lpstr>
      <vt:lpstr> Lekcje języka rosyjskiego w VI LO                           w Kielcach</vt:lpstr>
      <vt:lpstr>Slajd 2</vt:lpstr>
      <vt:lpstr>Slajd 3</vt:lpstr>
      <vt:lpstr>Slajd 4</vt:lpstr>
      <vt:lpstr>Slajd 5</vt:lpstr>
      <vt:lpstr>Slajd 6</vt:lpstr>
      <vt:lpstr>Slajd 7</vt:lpstr>
      <vt:lpstr>Slajd 8</vt:lpstr>
      <vt:lpstr>Zapraszamy na rosyjski!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2020-05-05T17:25:45Z</dcterms:created>
  <dcterms:modified xsi:type="dcterms:W3CDTF">2020-05-15T17:26:20Z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